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2303053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064DCA-AF83-460A-AB83-0E9ECDE8C70A}" type="datetimeFigureOut">
              <a:rPr lang="en-US" smtClean="0"/>
              <a:t>7/27/2022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956013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4000252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0170453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7468763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16170903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2913084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20520137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1581605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1761717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4193912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064DCA-AF83-460A-AB83-0E9ECDE8C70A}" type="datetimeFigureOut">
              <a:rPr lang="en-US" smtClean="0"/>
              <a:t>7/27/2022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2128895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064DCA-AF83-460A-AB83-0E9ECDE8C70A}" type="datetimeFigureOut">
              <a:rPr lang="en-US" smtClean="0"/>
              <a:t>7/27/2022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40159999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238376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1564910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A5064DCA-AF83-460A-AB83-0E9ECDE8C70A}" type="datetimeFigureOut">
              <a:rPr lang="en-US" smtClean="0"/>
              <a:t>7/27/2022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982690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064DCA-AF83-460A-AB83-0E9ECDE8C70A}" type="datetimeFigureOut">
              <a:rPr lang="en-US" smtClean="0"/>
              <a:t>7/27/2022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3541BA-085B-478D-8D59-79FA1EA7E045}" type="slidenum">
              <a:rPr lang="en-US" smtClean="0"/>
              <a:t>‹#›</a:t>
            </a:fld>
            <a:endParaRPr lang="en-US"/>
          </a:p>
        </p:txBody>
      </p:sp>
    </p:spTree>
    <p:extLst>
      <p:ext uri="{BB962C8B-B14F-4D97-AF65-F5344CB8AC3E}">
        <p14:creationId xmlns:p14="http://schemas.microsoft.com/office/powerpoint/2010/main" val="1725317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5064DCA-AF83-460A-AB83-0E9ECDE8C70A}" type="datetimeFigureOut">
              <a:rPr lang="en-US" smtClean="0"/>
              <a:t>7/27/2022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93541BA-085B-478D-8D59-79FA1EA7E045}" type="slidenum">
              <a:rPr lang="en-US" smtClean="0"/>
              <a:t>‹#›</a:t>
            </a:fld>
            <a:endParaRPr lang="en-US"/>
          </a:p>
        </p:txBody>
      </p:sp>
    </p:spTree>
    <p:extLst>
      <p:ext uri="{BB962C8B-B14F-4D97-AF65-F5344CB8AC3E}">
        <p14:creationId xmlns:p14="http://schemas.microsoft.com/office/powerpoint/2010/main" val="155879347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C6AEF-B7B4-86FA-EF55-4B3AD8CCABEF}"/>
              </a:ext>
            </a:extLst>
          </p:cNvPr>
          <p:cNvSpPr>
            <a:spLocks noGrp="1"/>
          </p:cNvSpPr>
          <p:nvPr>
            <p:ph type="ctrTitle"/>
          </p:nvPr>
        </p:nvSpPr>
        <p:spPr/>
        <p:txBody>
          <a:bodyPr/>
          <a:lstStyle/>
          <a:p>
            <a:r>
              <a:rPr lang="en-US" b="1" dirty="0">
                <a:latin typeface="Arial Black" panose="020B0A04020102020204" pitchFamily="34" charset="0"/>
              </a:rPr>
              <a:t>Fake News Prediction using ML</a:t>
            </a:r>
          </a:p>
        </p:txBody>
      </p:sp>
      <p:sp>
        <p:nvSpPr>
          <p:cNvPr id="3" name="Subtitle 2">
            <a:extLst>
              <a:ext uri="{FF2B5EF4-FFF2-40B4-BE49-F238E27FC236}">
                <a16:creationId xmlns:a16="http://schemas.microsoft.com/office/drawing/2014/main" id="{D8C589C6-2DFC-1FFA-0DEB-46F2313FEBBE}"/>
              </a:ext>
            </a:extLst>
          </p:cNvPr>
          <p:cNvSpPr>
            <a:spLocks noGrp="1"/>
          </p:cNvSpPr>
          <p:nvPr>
            <p:ph type="subTitle" idx="1"/>
          </p:nvPr>
        </p:nvSpPr>
        <p:spPr/>
        <p:txBody>
          <a:bodyPr/>
          <a:lstStyle/>
          <a:p>
            <a:r>
              <a:rPr lang="en-US" dirty="0"/>
              <a:t>Mentor - Mr. Sandeep </a:t>
            </a:r>
            <a:r>
              <a:rPr lang="en-US" dirty="0" err="1"/>
              <a:t>Sangle</a:t>
            </a:r>
            <a:r>
              <a:rPr lang="en-US" dirty="0"/>
              <a:t> sir</a:t>
            </a:r>
          </a:p>
        </p:txBody>
      </p:sp>
    </p:spTree>
    <p:extLst>
      <p:ext uri="{BB962C8B-B14F-4D97-AF65-F5344CB8AC3E}">
        <p14:creationId xmlns:p14="http://schemas.microsoft.com/office/powerpoint/2010/main" val="3989162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791D8-0E83-5742-BFA1-D30726DD65C3}"/>
              </a:ext>
            </a:extLst>
          </p:cNvPr>
          <p:cNvSpPr>
            <a:spLocks noGrp="1"/>
          </p:cNvSpPr>
          <p:nvPr>
            <p:ph type="title"/>
          </p:nvPr>
        </p:nvSpPr>
        <p:spPr/>
        <p:txBody>
          <a:bodyPr/>
          <a:lstStyle/>
          <a:p>
            <a:r>
              <a:rPr lang="en-US" b="1" dirty="0" err="1"/>
              <a:t>StopWords</a:t>
            </a:r>
            <a:r>
              <a:rPr lang="en-US" b="1" dirty="0"/>
              <a:t>:</a:t>
            </a:r>
          </a:p>
        </p:txBody>
      </p:sp>
      <p:sp>
        <p:nvSpPr>
          <p:cNvPr id="3" name="Content Placeholder 2">
            <a:extLst>
              <a:ext uri="{FF2B5EF4-FFF2-40B4-BE49-F238E27FC236}">
                <a16:creationId xmlns:a16="http://schemas.microsoft.com/office/drawing/2014/main" id="{C1ADC533-BFFB-BD02-C6A0-A040DFA58E9A}"/>
              </a:ext>
            </a:extLst>
          </p:cNvPr>
          <p:cNvSpPr>
            <a:spLocks noGrp="1"/>
          </p:cNvSpPr>
          <p:nvPr>
            <p:ph idx="1"/>
          </p:nvPr>
        </p:nvSpPr>
        <p:spPr/>
        <p:txBody>
          <a:bodyPr/>
          <a:lstStyle/>
          <a:p>
            <a:r>
              <a:rPr lang="en-US" dirty="0"/>
              <a:t>A stop word is a commonly used word (such as “the”, “a”, “an”, “in”) that a search engine has been programmed to ignore, both when indexing entries for searching and when retrieving them as the result of a search query. </a:t>
            </a:r>
          </a:p>
          <a:p>
            <a:r>
              <a:rPr lang="en-US" dirty="0"/>
              <a:t>We would not want these words to take up space in our database, or taking up valuable processing time. For this, we can remove them easily, by storing a list of words that you consider to stop words.</a:t>
            </a:r>
          </a:p>
          <a:p>
            <a:r>
              <a:rPr lang="en-US" dirty="0"/>
              <a:t>Python has a list of </a:t>
            </a:r>
            <a:r>
              <a:rPr lang="en-US" dirty="0" err="1"/>
              <a:t>stopwords</a:t>
            </a:r>
            <a:r>
              <a:rPr lang="en-US" dirty="0"/>
              <a:t> stored in 16 different languages. </a:t>
            </a:r>
          </a:p>
        </p:txBody>
      </p:sp>
    </p:spTree>
    <p:extLst>
      <p:ext uri="{BB962C8B-B14F-4D97-AF65-F5344CB8AC3E}">
        <p14:creationId xmlns:p14="http://schemas.microsoft.com/office/powerpoint/2010/main" val="449417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9BF67-0644-CE54-9403-30C9FFA1B1CE}"/>
              </a:ext>
            </a:extLst>
          </p:cNvPr>
          <p:cNvSpPr>
            <a:spLocks noGrp="1"/>
          </p:cNvSpPr>
          <p:nvPr>
            <p:ph type="title"/>
          </p:nvPr>
        </p:nvSpPr>
        <p:spPr/>
        <p:txBody>
          <a:bodyPr/>
          <a:lstStyle/>
          <a:p>
            <a:r>
              <a:rPr lang="en-US" b="1" dirty="0"/>
              <a:t>Accuracy Score: 93.61%</a:t>
            </a:r>
          </a:p>
        </p:txBody>
      </p:sp>
      <p:pic>
        <p:nvPicPr>
          <p:cNvPr id="5" name="Content Placeholder 4">
            <a:extLst>
              <a:ext uri="{FF2B5EF4-FFF2-40B4-BE49-F238E27FC236}">
                <a16:creationId xmlns:a16="http://schemas.microsoft.com/office/drawing/2014/main" id="{A37A6715-D93A-323C-11E8-01C6669490E6}"/>
              </a:ext>
            </a:extLst>
          </p:cNvPr>
          <p:cNvPicPr>
            <a:picLocks noGrp="1" noChangeAspect="1"/>
          </p:cNvPicPr>
          <p:nvPr>
            <p:ph idx="1"/>
          </p:nvPr>
        </p:nvPicPr>
        <p:blipFill rotWithShape="1">
          <a:blip r:embed="rId2"/>
          <a:srcRect l="19188" t="34655" r="9225" b="42705"/>
          <a:stretch/>
        </p:blipFill>
        <p:spPr>
          <a:xfrm>
            <a:off x="1544715" y="1988597"/>
            <a:ext cx="8629095" cy="3107185"/>
          </a:xfrm>
        </p:spPr>
      </p:pic>
    </p:spTree>
    <p:extLst>
      <p:ext uri="{BB962C8B-B14F-4D97-AF65-F5344CB8AC3E}">
        <p14:creationId xmlns:p14="http://schemas.microsoft.com/office/powerpoint/2010/main" val="28749422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24D63-7C34-A7DC-F93B-740C1568D19F}"/>
              </a:ext>
            </a:extLst>
          </p:cNvPr>
          <p:cNvSpPr>
            <a:spLocks noGrp="1"/>
          </p:cNvSpPr>
          <p:nvPr>
            <p:ph type="title"/>
          </p:nvPr>
        </p:nvSpPr>
        <p:spPr/>
        <p:txBody>
          <a:bodyPr/>
          <a:lstStyle/>
          <a:p>
            <a:r>
              <a:rPr lang="en-US" b="1" dirty="0"/>
              <a:t>Results :</a:t>
            </a:r>
          </a:p>
        </p:txBody>
      </p:sp>
      <p:pic>
        <p:nvPicPr>
          <p:cNvPr id="5" name="Content Placeholder 4">
            <a:extLst>
              <a:ext uri="{FF2B5EF4-FFF2-40B4-BE49-F238E27FC236}">
                <a16:creationId xmlns:a16="http://schemas.microsoft.com/office/drawing/2014/main" id="{25B0E09E-6D4D-3CA5-D6D2-635C01764007}"/>
              </a:ext>
            </a:extLst>
          </p:cNvPr>
          <p:cNvPicPr>
            <a:picLocks noGrp="1" noChangeAspect="1"/>
          </p:cNvPicPr>
          <p:nvPr>
            <p:ph idx="1"/>
          </p:nvPr>
        </p:nvPicPr>
        <p:blipFill>
          <a:blip r:embed="rId2"/>
          <a:stretch>
            <a:fillRect/>
          </a:stretch>
        </p:blipFill>
        <p:spPr>
          <a:xfrm>
            <a:off x="1666275" y="2052638"/>
            <a:ext cx="7821226" cy="4195762"/>
          </a:xfrm>
        </p:spPr>
      </p:pic>
    </p:spTree>
    <p:extLst>
      <p:ext uri="{BB962C8B-B14F-4D97-AF65-F5344CB8AC3E}">
        <p14:creationId xmlns:p14="http://schemas.microsoft.com/office/powerpoint/2010/main" val="1567967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AE443-D620-BB9E-20EE-D8F23F65C24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6CC6399-4140-FF1F-B2A1-E9C51C360F74}"/>
              </a:ext>
            </a:extLst>
          </p:cNvPr>
          <p:cNvPicPr>
            <a:picLocks noGrp="1" noChangeAspect="1"/>
          </p:cNvPicPr>
          <p:nvPr>
            <p:ph idx="1"/>
          </p:nvPr>
        </p:nvPicPr>
        <p:blipFill>
          <a:blip r:embed="rId2"/>
          <a:stretch>
            <a:fillRect/>
          </a:stretch>
        </p:blipFill>
        <p:spPr>
          <a:xfrm>
            <a:off x="1666275" y="2052638"/>
            <a:ext cx="7821226" cy="4195762"/>
          </a:xfrm>
        </p:spPr>
      </p:pic>
    </p:spTree>
    <p:extLst>
      <p:ext uri="{BB962C8B-B14F-4D97-AF65-F5344CB8AC3E}">
        <p14:creationId xmlns:p14="http://schemas.microsoft.com/office/powerpoint/2010/main" val="2724172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9BE3C-81E5-EF99-F57A-8DC3A4C1A97C}"/>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3048F3E3-BB20-2ECC-1594-A8CFEDC8A309}"/>
              </a:ext>
            </a:extLst>
          </p:cNvPr>
          <p:cNvPicPr>
            <a:picLocks noGrp="1" noChangeAspect="1"/>
          </p:cNvPicPr>
          <p:nvPr>
            <p:ph idx="1"/>
          </p:nvPr>
        </p:nvPicPr>
        <p:blipFill>
          <a:blip r:embed="rId2"/>
          <a:stretch>
            <a:fillRect/>
          </a:stretch>
        </p:blipFill>
        <p:spPr>
          <a:xfrm>
            <a:off x="1666275" y="2052638"/>
            <a:ext cx="7821226" cy="4195762"/>
          </a:xfrm>
        </p:spPr>
      </p:pic>
    </p:spTree>
    <p:extLst>
      <p:ext uri="{BB962C8B-B14F-4D97-AF65-F5344CB8AC3E}">
        <p14:creationId xmlns:p14="http://schemas.microsoft.com/office/powerpoint/2010/main" val="2241681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09F65-5322-BBAB-F229-F447849570B1}"/>
              </a:ext>
            </a:extLst>
          </p:cNvPr>
          <p:cNvSpPr>
            <a:spLocks noGrp="1"/>
          </p:cNvSpPr>
          <p:nvPr>
            <p:ph type="title"/>
          </p:nvPr>
        </p:nvSpPr>
        <p:spPr/>
        <p:txBody>
          <a:bodyPr/>
          <a:lstStyle/>
          <a:p>
            <a:pPr algn="ctr"/>
            <a:r>
              <a:rPr lang="en-US" b="1" dirty="0"/>
              <a:t>Thank-You!</a:t>
            </a:r>
          </a:p>
        </p:txBody>
      </p:sp>
      <p:sp>
        <p:nvSpPr>
          <p:cNvPr id="3" name="Content Placeholder 2">
            <a:extLst>
              <a:ext uri="{FF2B5EF4-FFF2-40B4-BE49-F238E27FC236}">
                <a16:creationId xmlns:a16="http://schemas.microsoft.com/office/drawing/2014/main" id="{E365D3F7-3392-B99A-878D-77924C9133B4}"/>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589512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A45A5-99BC-F236-6F50-85036312B6ED}"/>
              </a:ext>
            </a:extLst>
          </p:cNvPr>
          <p:cNvSpPr>
            <a:spLocks noGrp="1"/>
          </p:cNvSpPr>
          <p:nvPr>
            <p:ph type="title"/>
          </p:nvPr>
        </p:nvSpPr>
        <p:spPr/>
        <p:txBody>
          <a:bodyPr/>
          <a:lstStyle/>
          <a:p>
            <a:endParaRPr lang="en-US" dirty="0"/>
          </a:p>
        </p:txBody>
      </p:sp>
      <p:pic>
        <p:nvPicPr>
          <p:cNvPr id="1026" name="Picture 2" descr="Software and Machine Learning Algorithms for Automatic Detection of Fake  News">
            <a:extLst>
              <a:ext uri="{FF2B5EF4-FFF2-40B4-BE49-F238E27FC236}">
                <a16:creationId xmlns:a16="http://schemas.microsoft.com/office/drawing/2014/main" id="{36BE2747-C451-005C-E7CB-DF974835AEE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24138" y="2493169"/>
            <a:ext cx="5905500" cy="3314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666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DA5D1-D0B8-A142-35D3-1F0CDC017B31}"/>
              </a:ext>
            </a:extLst>
          </p:cNvPr>
          <p:cNvSpPr>
            <a:spLocks noGrp="1"/>
          </p:cNvSpPr>
          <p:nvPr>
            <p:ph type="title"/>
          </p:nvPr>
        </p:nvSpPr>
        <p:spPr/>
        <p:txBody>
          <a:bodyPr/>
          <a:lstStyle/>
          <a:p>
            <a:r>
              <a:rPr lang="en-US" b="1" dirty="0"/>
              <a:t>Abstract</a:t>
            </a:r>
          </a:p>
        </p:txBody>
      </p:sp>
      <p:sp>
        <p:nvSpPr>
          <p:cNvPr id="3" name="Content Placeholder 2">
            <a:extLst>
              <a:ext uri="{FF2B5EF4-FFF2-40B4-BE49-F238E27FC236}">
                <a16:creationId xmlns:a16="http://schemas.microsoft.com/office/drawing/2014/main" id="{8270E5FE-B741-7437-3486-9182B6B7F359}"/>
              </a:ext>
            </a:extLst>
          </p:cNvPr>
          <p:cNvSpPr>
            <a:spLocks noGrp="1"/>
          </p:cNvSpPr>
          <p:nvPr>
            <p:ph idx="1"/>
          </p:nvPr>
        </p:nvSpPr>
        <p:spPr/>
        <p:txBody>
          <a:bodyPr>
            <a:normAutofit fontScale="92500" lnSpcReduction="20000"/>
          </a:bodyPr>
          <a:lstStyle/>
          <a:p>
            <a:r>
              <a:rPr lang="en-US" dirty="0"/>
              <a:t>The advent of the World Wide Web and the rapid adoption of social media platforms (such as Facebook and Twitter) paved the way for information dissemination that has never been witnessed in the human history before. With the current usage of social media platforms, consumers are creating and sharing more information than ever before, some of which are misleading with no relevance to reality. Automated classification of a text article as misinformation or disinformation is a challenging task. Even an expert in a particular domain has to explore multiple aspects before giving a verdict on the truthfulness of an article. In this work, we propose to use machine learning ensemble approach for automated classification of news articles. Our study explores different textual properties that can be used to distinguish fake contents from real. By using those properties, we train a combination of different machine learning algorithms using various ensemble methods and evaluate their performance on 4 real world datasets. Experimental evaluation confirms the superior performance of our proposed ensemble learner approach.</a:t>
            </a:r>
          </a:p>
        </p:txBody>
      </p:sp>
    </p:spTree>
    <p:extLst>
      <p:ext uri="{BB962C8B-B14F-4D97-AF65-F5344CB8AC3E}">
        <p14:creationId xmlns:p14="http://schemas.microsoft.com/office/powerpoint/2010/main" val="5918017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79122-0321-9A47-B444-7EEA185E224B}"/>
              </a:ext>
            </a:extLst>
          </p:cNvPr>
          <p:cNvSpPr>
            <a:spLocks noGrp="1"/>
          </p:cNvSpPr>
          <p:nvPr>
            <p:ph type="title"/>
          </p:nvPr>
        </p:nvSpPr>
        <p:spPr/>
        <p:txBody>
          <a:bodyPr/>
          <a:lstStyle/>
          <a:p>
            <a:r>
              <a:rPr lang="en-US" b="1" dirty="0"/>
              <a:t>Dataset</a:t>
            </a:r>
          </a:p>
        </p:txBody>
      </p:sp>
      <p:pic>
        <p:nvPicPr>
          <p:cNvPr id="5" name="Content Placeholder 4">
            <a:extLst>
              <a:ext uri="{FF2B5EF4-FFF2-40B4-BE49-F238E27FC236}">
                <a16:creationId xmlns:a16="http://schemas.microsoft.com/office/drawing/2014/main" id="{43BCC3BC-963C-8305-2BFC-B46755EC4148}"/>
              </a:ext>
            </a:extLst>
          </p:cNvPr>
          <p:cNvPicPr>
            <a:picLocks noGrp="1" noChangeAspect="1"/>
          </p:cNvPicPr>
          <p:nvPr>
            <p:ph idx="1"/>
          </p:nvPr>
        </p:nvPicPr>
        <p:blipFill>
          <a:blip r:embed="rId2"/>
          <a:stretch>
            <a:fillRect/>
          </a:stretch>
        </p:blipFill>
        <p:spPr>
          <a:xfrm>
            <a:off x="1700149" y="2052638"/>
            <a:ext cx="7753477" cy="4195762"/>
          </a:xfrm>
        </p:spPr>
      </p:pic>
      <p:pic>
        <p:nvPicPr>
          <p:cNvPr id="7" name="Picture 6">
            <a:extLst>
              <a:ext uri="{FF2B5EF4-FFF2-40B4-BE49-F238E27FC236}">
                <a16:creationId xmlns:a16="http://schemas.microsoft.com/office/drawing/2014/main" id="{A5F01936-0505-C624-E0DC-BE83DF363C71}"/>
              </a:ext>
            </a:extLst>
          </p:cNvPr>
          <p:cNvPicPr>
            <a:picLocks noChangeAspect="1"/>
          </p:cNvPicPr>
          <p:nvPr/>
        </p:nvPicPr>
        <p:blipFill>
          <a:blip r:embed="rId2"/>
          <a:stretch>
            <a:fillRect/>
          </a:stretch>
        </p:blipFill>
        <p:spPr>
          <a:xfrm>
            <a:off x="1364432" y="1444113"/>
            <a:ext cx="8424910" cy="4961169"/>
          </a:xfrm>
          <a:prstGeom prst="rect">
            <a:avLst/>
          </a:prstGeom>
        </p:spPr>
      </p:pic>
    </p:spTree>
    <p:extLst>
      <p:ext uri="{BB962C8B-B14F-4D97-AF65-F5344CB8AC3E}">
        <p14:creationId xmlns:p14="http://schemas.microsoft.com/office/powerpoint/2010/main" val="1690341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CBF14-BEFE-025F-34E6-A0D42DE59843}"/>
              </a:ext>
            </a:extLst>
          </p:cNvPr>
          <p:cNvSpPr>
            <a:spLocks noGrp="1"/>
          </p:cNvSpPr>
          <p:nvPr>
            <p:ph type="title"/>
          </p:nvPr>
        </p:nvSpPr>
        <p:spPr/>
        <p:txBody>
          <a:bodyPr/>
          <a:lstStyle/>
          <a:p>
            <a:r>
              <a:rPr lang="en-US" b="1" dirty="0"/>
              <a:t>System Architecture</a:t>
            </a:r>
          </a:p>
        </p:txBody>
      </p:sp>
      <p:pic>
        <p:nvPicPr>
          <p:cNvPr id="5" name="Content Placeholder 4">
            <a:extLst>
              <a:ext uri="{FF2B5EF4-FFF2-40B4-BE49-F238E27FC236}">
                <a16:creationId xmlns:a16="http://schemas.microsoft.com/office/drawing/2014/main" id="{F6FA1C1D-9FE7-0490-0DD1-AE224CC5F64E}"/>
              </a:ext>
            </a:extLst>
          </p:cNvPr>
          <p:cNvPicPr>
            <a:picLocks noGrp="1" noChangeAspect="1"/>
          </p:cNvPicPr>
          <p:nvPr>
            <p:ph idx="1"/>
          </p:nvPr>
        </p:nvPicPr>
        <p:blipFill rotWithShape="1">
          <a:blip r:embed="rId2"/>
          <a:srcRect l="38921" t="24605" r="44834" b="31215"/>
          <a:stretch/>
        </p:blipFill>
        <p:spPr>
          <a:xfrm>
            <a:off x="3057526" y="1962150"/>
            <a:ext cx="5534024" cy="4029075"/>
          </a:xfrm>
        </p:spPr>
      </p:pic>
    </p:spTree>
    <p:extLst>
      <p:ext uri="{BB962C8B-B14F-4D97-AF65-F5344CB8AC3E}">
        <p14:creationId xmlns:p14="http://schemas.microsoft.com/office/powerpoint/2010/main" val="1578295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87B0C-3A90-BF37-C791-81485A2FF1A7}"/>
              </a:ext>
            </a:extLst>
          </p:cNvPr>
          <p:cNvSpPr>
            <a:spLocks noGrp="1"/>
          </p:cNvSpPr>
          <p:nvPr>
            <p:ph type="title"/>
          </p:nvPr>
        </p:nvSpPr>
        <p:spPr/>
        <p:txBody>
          <a:bodyPr/>
          <a:lstStyle/>
          <a:p>
            <a:r>
              <a:rPr lang="en-US" b="1" dirty="0"/>
              <a:t>Libraries for data pre-processing:</a:t>
            </a:r>
          </a:p>
        </p:txBody>
      </p:sp>
      <p:sp>
        <p:nvSpPr>
          <p:cNvPr id="3" name="Content Placeholder 2">
            <a:extLst>
              <a:ext uri="{FF2B5EF4-FFF2-40B4-BE49-F238E27FC236}">
                <a16:creationId xmlns:a16="http://schemas.microsoft.com/office/drawing/2014/main" id="{C9D19418-FEE1-773D-D6D5-07295558FA89}"/>
              </a:ext>
            </a:extLst>
          </p:cNvPr>
          <p:cNvSpPr>
            <a:spLocks noGrp="1"/>
          </p:cNvSpPr>
          <p:nvPr>
            <p:ph idx="1"/>
          </p:nvPr>
        </p:nvSpPr>
        <p:spPr/>
        <p:txBody>
          <a:bodyPr/>
          <a:lstStyle/>
          <a:p>
            <a:r>
              <a:rPr lang="en-US" dirty="0"/>
              <a:t>Pandas</a:t>
            </a:r>
          </a:p>
          <a:p>
            <a:r>
              <a:rPr lang="en-US" dirty="0" err="1"/>
              <a:t>os</a:t>
            </a:r>
            <a:endParaRPr lang="en-US" dirty="0"/>
          </a:p>
          <a:p>
            <a:r>
              <a:rPr lang="en-US" dirty="0"/>
              <a:t>Scikit-Learn -&gt;  Model Selection -&gt; Train- Test Split</a:t>
            </a:r>
          </a:p>
          <a:p>
            <a:r>
              <a:rPr lang="en-US" dirty="0"/>
              <a:t>Scikit-Learn -&gt; Linear Model -&gt; Passive Aggressive Classifier</a:t>
            </a:r>
          </a:p>
          <a:p>
            <a:r>
              <a:rPr lang="en-US" dirty="0"/>
              <a:t>Scikit-Learn -&gt; Feature Extraction text -&gt; </a:t>
            </a:r>
            <a:r>
              <a:rPr lang="en-US" dirty="0" err="1"/>
              <a:t>TfidfVectorizer</a:t>
            </a:r>
            <a:endParaRPr lang="en-US" dirty="0"/>
          </a:p>
          <a:p>
            <a:r>
              <a:rPr lang="en-US" dirty="0"/>
              <a:t>Scikit-Learn -&gt; Metrics -&gt; Accuracy Score &amp; Confusion Matrix</a:t>
            </a:r>
          </a:p>
        </p:txBody>
      </p:sp>
    </p:spTree>
    <p:extLst>
      <p:ext uri="{BB962C8B-B14F-4D97-AF65-F5344CB8AC3E}">
        <p14:creationId xmlns:p14="http://schemas.microsoft.com/office/powerpoint/2010/main" val="31555603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01F57-2E17-4267-A80B-82E36A8692A1}"/>
              </a:ext>
            </a:extLst>
          </p:cNvPr>
          <p:cNvSpPr>
            <a:spLocks noGrp="1"/>
          </p:cNvSpPr>
          <p:nvPr>
            <p:ph type="title"/>
          </p:nvPr>
        </p:nvSpPr>
        <p:spPr/>
        <p:txBody>
          <a:bodyPr/>
          <a:lstStyle/>
          <a:p>
            <a:r>
              <a:rPr lang="en-US" b="1" dirty="0"/>
              <a:t>Passive Aggressive Classifier:</a:t>
            </a:r>
          </a:p>
        </p:txBody>
      </p:sp>
      <p:sp>
        <p:nvSpPr>
          <p:cNvPr id="3" name="Content Placeholder 2">
            <a:extLst>
              <a:ext uri="{FF2B5EF4-FFF2-40B4-BE49-F238E27FC236}">
                <a16:creationId xmlns:a16="http://schemas.microsoft.com/office/drawing/2014/main" id="{AD13340D-8DB1-16D8-CE61-A25EEC2DB120}"/>
              </a:ext>
            </a:extLst>
          </p:cNvPr>
          <p:cNvSpPr>
            <a:spLocks noGrp="1"/>
          </p:cNvSpPr>
          <p:nvPr>
            <p:ph idx="1"/>
          </p:nvPr>
        </p:nvSpPr>
        <p:spPr/>
        <p:txBody>
          <a:bodyPr/>
          <a:lstStyle/>
          <a:p>
            <a:r>
              <a:rPr lang="en-US" dirty="0"/>
              <a:t>In online learning, a machine learning model is trained and deployed in production in a way that continues to learn as new data sets arrive. So we can say that an algorithm like Passive Aggressive Classifier is best for systems that receive data in a continuous stream.</a:t>
            </a:r>
          </a:p>
          <a:p>
            <a:r>
              <a:rPr lang="en-US" dirty="0"/>
              <a:t>It remains passive for correct predictions and responds aggressively to incorrect predictions.</a:t>
            </a:r>
          </a:p>
        </p:txBody>
      </p:sp>
    </p:spTree>
    <p:extLst>
      <p:ext uri="{BB962C8B-B14F-4D97-AF65-F5344CB8AC3E}">
        <p14:creationId xmlns:p14="http://schemas.microsoft.com/office/powerpoint/2010/main" val="1541991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26EBC-E08C-93C9-771C-D82C545B8AF3}"/>
              </a:ext>
            </a:extLst>
          </p:cNvPr>
          <p:cNvSpPr>
            <a:spLocks noGrp="1"/>
          </p:cNvSpPr>
          <p:nvPr>
            <p:ph type="title"/>
          </p:nvPr>
        </p:nvSpPr>
        <p:spPr/>
        <p:txBody>
          <a:bodyPr/>
          <a:lstStyle/>
          <a:p>
            <a:r>
              <a:rPr lang="en-US" b="1" dirty="0" err="1"/>
              <a:t>TfidfVectorizer</a:t>
            </a:r>
            <a:r>
              <a:rPr lang="en-US" b="1" dirty="0"/>
              <a:t> :</a:t>
            </a:r>
          </a:p>
        </p:txBody>
      </p:sp>
      <p:sp>
        <p:nvSpPr>
          <p:cNvPr id="3" name="Content Placeholder 2">
            <a:extLst>
              <a:ext uri="{FF2B5EF4-FFF2-40B4-BE49-F238E27FC236}">
                <a16:creationId xmlns:a16="http://schemas.microsoft.com/office/drawing/2014/main" id="{2A566C75-13BD-00FF-D452-F4AD86B26EE8}"/>
              </a:ext>
            </a:extLst>
          </p:cNvPr>
          <p:cNvSpPr>
            <a:spLocks noGrp="1"/>
          </p:cNvSpPr>
          <p:nvPr>
            <p:ph idx="1"/>
          </p:nvPr>
        </p:nvSpPr>
        <p:spPr/>
        <p:txBody>
          <a:bodyPr/>
          <a:lstStyle/>
          <a:p>
            <a:r>
              <a:rPr lang="en-US" dirty="0"/>
              <a:t>The word count from text documents is very basic at the starting point. However simple word count is not sufficient for text processing because of the words like “the”, “an”, “your”, etc. are highly occurred in text documents. Their large word count is meaningless towards the analysis of the text. </a:t>
            </a:r>
            <a:r>
              <a:rPr lang="en-US" dirty="0" err="1"/>
              <a:t>Tf-idf</a:t>
            </a:r>
            <a:r>
              <a:rPr lang="en-US" dirty="0"/>
              <a:t> can be successfully used for stop-words filtering from the text document.</a:t>
            </a:r>
          </a:p>
          <a:p>
            <a:r>
              <a:rPr lang="en-US" dirty="0"/>
              <a:t> TF-IDF is a numerical statistic which measures the importance of the word in a document.</a:t>
            </a:r>
          </a:p>
          <a:p>
            <a:r>
              <a:rPr lang="en-US" u="sng" dirty="0"/>
              <a:t>Term Frequency</a:t>
            </a:r>
            <a:r>
              <a:rPr lang="en-US" dirty="0"/>
              <a:t>: Number of time a word appears in a text document.</a:t>
            </a:r>
          </a:p>
          <a:p>
            <a:r>
              <a:rPr lang="en-US" u="sng" dirty="0"/>
              <a:t>Inverse Document Frequency</a:t>
            </a:r>
            <a:r>
              <a:rPr lang="en-US" dirty="0"/>
              <a:t>: Measure the word is a rare word or common word in a document.</a:t>
            </a:r>
          </a:p>
        </p:txBody>
      </p:sp>
    </p:spTree>
    <p:extLst>
      <p:ext uri="{BB962C8B-B14F-4D97-AF65-F5344CB8AC3E}">
        <p14:creationId xmlns:p14="http://schemas.microsoft.com/office/powerpoint/2010/main" val="3710793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7AC4C-965D-F524-D869-45F147F02BCD}"/>
              </a:ext>
            </a:extLst>
          </p:cNvPr>
          <p:cNvSpPr>
            <a:spLocks noGrp="1"/>
          </p:cNvSpPr>
          <p:nvPr>
            <p:ph type="title"/>
          </p:nvPr>
        </p:nvSpPr>
        <p:spPr/>
        <p:txBody>
          <a:bodyPr/>
          <a:lstStyle/>
          <a:p>
            <a:r>
              <a:rPr lang="en-US" b="1" dirty="0"/>
              <a:t>Flask</a:t>
            </a:r>
            <a:r>
              <a:rPr lang="en-US" dirty="0"/>
              <a:t>:</a:t>
            </a:r>
          </a:p>
        </p:txBody>
      </p:sp>
      <p:sp>
        <p:nvSpPr>
          <p:cNvPr id="3" name="Content Placeholder 2">
            <a:extLst>
              <a:ext uri="{FF2B5EF4-FFF2-40B4-BE49-F238E27FC236}">
                <a16:creationId xmlns:a16="http://schemas.microsoft.com/office/drawing/2014/main" id="{0F2D77F4-87A8-7E7C-541E-4C6F35258FCB}"/>
              </a:ext>
            </a:extLst>
          </p:cNvPr>
          <p:cNvSpPr>
            <a:spLocks noGrp="1"/>
          </p:cNvSpPr>
          <p:nvPr>
            <p:ph idx="1"/>
          </p:nvPr>
        </p:nvSpPr>
        <p:spPr/>
        <p:txBody>
          <a:bodyPr/>
          <a:lstStyle/>
          <a:p>
            <a:r>
              <a:rPr lang="en-US" dirty="0"/>
              <a:t>Flask is a Python-based micro framework used for developing small-scale websites. Flask is very easy to make Restful APIs using python. As of now, we have developed a model </a:t>
            </a:r>
            <a:r>
              <a:rPr lang="en-US" dirty="0" err="1"/>
              <a:t>i.e</a:t>
            </a:r>
            <a:r>
              <a:rPr lang="en-US" dirty="0"/>
              <a:t> </a:t>
            </a:r>
            <a:r>
              <a:rPr lang="en-US" dirty="0" err="1"/>
              <a:t>model.pkl</a:t>
            </a:r>
            <a:r>
              <a:rPr lang="en-US" dirty="0"/>
              <a:t> .</a:t>
            </a:r>
          </a:p>
        </p:txBody>
      </p:sp>
    </p:spTree>
    <p:extLst>
      <p:ext uri="{BB962C8B-B14F-4D97-AF65-F5344CB8AC3E}">
        <p14:creationId xmlns:p14="http://schemas.microsoft.com/office/powerpoint/2010/main" val="23399682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78</TotalTime>
  <Words>589</Words>
  <Application>Microsoft Office PowerPoint</Application>
  <PresentationFormat>Widescreen</PresentationFormat>
  <Paragraphs>30</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Arial Black</vt:lpstr>
      <vt:lpstr>Century Gothic</vt:lpstr>
      <vt:lpstr>Wingdings 3</vt:lpstr>
      <vt:lpstr>Ion</vt:lpstr>
      <vt:lpstr>Fake News Prediction using ML</vt:lpstr>
      <vt:lpstr>PowerPoint Presentation</vt:lpstr>
      <vt:lpstr>Abstract</vt:lpstr>
      <vt:lpstr>Dataset</vt:lpstr>
      <vt:lpstr>System Architecture</vt:lpstr>
      <vt:lpstr>Libraries for data pre-processing:</vt:lpstr>
      <vt:lpstr>Passive Aggressive Classifier:</vt:lpstr>
      <vt:lpstr>TfidfVectorizer :</vt:lpstr>
      <vt:lpstr>Flask:</vt:lpstr>
      <vt:lpstr>StopWords:</vt:lpstr>
      <vt:lpstr>Accuracy Score: 93.61%</vt:lpstr>
      <vt:lpstr>Results :</vt:lpstr>
      <vt:lpstr>PowerPoint Presentation</vt:lpstr>
      <vt:lpstr>PowerPoint Presentation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News Prediction using ML</dc:title>
  <dc:creator>Bhushan Shelke</dc:creator>
  <cp:lastModifiedBy>Bhushan Shelke</cp:lastModifiedBy>
  <cp:revision>1</cp:revision>
  <dcterms:created xsi:type="dcterms:W3CDTF">2022-07-27T13:52:14Z</dcterms:created>
  <dcterms:modified xsi:type="dcterms:W3CDTF">2022-07-27T15:11:14Z</dcterms:modified>
</cp:coreProperties>
</file>

<file path=docProps/thumbnail.jpeg>
</file>